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039785"/>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Introduction to Handwritten Digit Recognition</a:t>
            </a:r>
            <a:endParaRPr lang="en-US" sz="4400" dirty="0"/>
          </a:p>
        </p:txBody>
      </p:sp>
      <p:sp>
        <p:nvSpPr>
          <p:cNvPr id="4" name="Text 1"/>
          <p:cNvSpPr/>
          <p:nvPr/>
        </p:nvSpPr>
        <p:spPr>
          <a:xfrm>
            <a:off x="837724" y="4806791"/>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"Turning handwriting into smart digital insight."</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931670"/>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Benefits</a:t>
            </a:r>
            <a:endParaRPr lang="en-US" sz="4400" dirty="0"/>
          </a:p>
        </p:txBody>
      </p:sp>
      <p:sp>
        <p:nvSpPr>
          <p:cNvPr id="3" name="Text 1"/>
          <p:cNvSpPr/>
          <p:nvPr/>
        </p:nvSpPr>
        <p:spPr>
          <a:xfrm>
            <a:off x="837724" y="311443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Time-Saving</a:t>
            </a:r>
            <a:endParaRPr lang="en-US" sz="1850" dirty="0"/>
          </a:p>
        </p:txBody>
      </p:sp>
      <p:sp>
        <p:nvSpPr>
          <p:cNvPr id="4" name="Text 2"/>
          <p:cNvSpPr/>
          <p:nvPr/>
        </p:nvSpPr>
        <p:spPr>
          <a:xfrm>
            <a:off x="837724" y="3581162"/>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Customizable</a:t>
            </a:r>
            <a:endParaRPr lang="en-US" sz="1850" dirty="0"/>
          </a:p>
        </p:txBody>
      </p:sp>
      <p:sp>
        <p:nvSpPr>
          <p:cNvPr id="5" name="Text 3"/>
          <p:cNvSpPr/>
          <p:nvPr/>
        </p:nvSpPr>
        <p:spPr>
          <a:xfrm>
            <a:off x="837724" y="404788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Consistent</a:t>
            </a:r>
            <a:endParaRPr lang="en-US" sz="1850" dirty="0"/>
          </a:p>
        </p:txBody>
      </p:sp>
      <p:sp>
        <p:nvSpPr>
          <p:cNvPr id="6" name="Text 4"/>
          <p:cNvSpPr/>
          <p:nvPr/>
        </p:nvSpPr>
        <p:spPr>
          <a:xfrm>
            <a:off x="837724" y="4514612"/>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Enhances Learning</a:t>
            </a:r>
            <a:endParaRPr lang="en-US" sz="1850" dirty="0"/>
          </a:p>
        </p:txBody>
      </p:sp>
      <p:sp>
        <p:nvSpPr>
          <p:cNvPr id="7" name="Text 5"/>
          <p:cNvSpPr/>
          <p:nvPr/>
        </p:nvSpPr>
        <p:spPr>
          <a:xfrm>
            <a:off x="837724" y="498133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Scalable</a:t>
            </a:r>
            <a:endParaRPr lang="en-US" sz="1850" dirty="0"/>
          </a:p>
        </p:txBody>
      </p:sp>
      <p:sp>
        <p:nvSpPr>
          <p:cNvPr id="8" name="Text 6"/>
          <p:cNvSpPr/>
          <p:nvPr/>
        </p:nvSpPr>
        <p:spPr>
          <a:xfrm>
            <a:off x="837724" y="5448062"/>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Portfolio Value</a:t>
            </a:r>
            <a:endParaRPr lang="en-US" sz="1850" dirty="0"/>
          </a:p>
        </p:txBody>
      </p:sp>
      <p:sp>
        <p:nvSpPr>
          <p:cNvPr id="9" name="Text 7"/>
          <p:cNvSpPr/>
          <p:nvPr/>
        </p:nvSpPr>
        <p:spPr>
          <a:xfrm>
            <a:off x="837724" y="591478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Future-Ready</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4498896" y="3391733"/>
            <a:ext cx="5632490" cy="704017"/>
          </a:xfrm>
          <a:prstGeom prst="rect">
            <a:avLst/>
          </a:prstGeom>
          <a:noFill/>
          <a:ln/>
        </p:spPr>
        <p:txBody>
          <a:bodyPr wrap="none" lIns="0" tIns="0" rIns="0" bIns="0" rtlCol="0" anchor="t"/>
          <a:lstStyle/>
          <a:p>
            <a:pPr algn="ctr"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Thank You !</a:t>
            </a:r>
            <a:endParaRPr lang="en-US" sz="4400" dirty="0"/>
          </a:p>
        </p:txBody>
      </p:sp>
      <p:sp>
        <p:nvSpPr>
          <p:cNvPr id="5" name="Text 2"/>
          <p:cNvSpPr/>
          <p:nvPr/>
        </p:nvSpPr>
        <p:spPr>
          <a:xfrm>
            <a:off x="837724" y="4454723"/>
            <a:ext cx="12954952" cy="383024"/>
          </a:xfrm>
          <a:prstGeom prst="rect">
            <a:avLst/>
          </a:prstGeom>
          <a:noFill/>
          <a:ln/>
        </p:spPr>
        <p:txBody>
          <a:bodyPr wrap="none" lIns="0" tIns="0" rIns="0" bIns="0" rtlCol="0" anchor="t"/>
          <a:lstStyle/>
          <a:p>
            <a:pPr algn="ctr" indent="0" marL="0">
              <a:lnSpc>
                <a:spcPts val="3000"/>
              </a:lnSpc>
              <a:buNone/>
            </a:pP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837140"/>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Group Members</a:t>
            </a:r>
            <a:endParaRPr lang="en-US" sz="4400" dirty="0"/>
          </a:p>
        </p:txBody>
      </p:sp>
      <p:sp>
        <p:nvSpPr>
          <p:cNvPr id="3" name="Shape 1"/>
          <p:cNvSpPr/>
          <p:nvPr/>
        </p:nvSpPr>
        <p:spPr>
          <a:xfrm>
            <a:off x="837724" y="4019907"/>
            <a:ext cx="4158734" cy="1372433"/>
          </a:xfrm>
          <a:prstGeom prst="roundRect">
            <a:avLst>
              <a:gd name="adj" fmla="val 7326"/>
            </a:avLst>
          </a:prstGeom>
          <a:solidFill>
            <a:srgbClr val="F4D4F7"/>
          </a:solidFill>
          <a:ln w="7620">
            <a:solidFill>
              <a:srgbClr val="DABADD"/>
            </a:solidFill>
            <a:prstDash val="solid"/>
          </a:ln>
        </p:spPr>
      </p:sp>
      <p:sp>
        <p:nvSpPr>
          <p:cNvPr id="4" name="Text 2"/>
          <p:cNvSpPr/>
          <p:nvPr/>
        </p:nvSpPr>
        <p:spPr>
          <a:xfrm>
            <a:off x="1084659" y="426684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Nuha Rahman</a:t>
            </a:r>
            <a:endParaRPr lang="en-US" sz="2200" dirty="0"/>
          </a:p>
        </p:txBody>
      </p:sp>
      <p:sp>
        <p:nvSpPr>
          <p:cNvPr id="5" name="Text 3"/>
          <p:cNvSpPr/>
          <p:nvPr/>
        </p:nvSpPr>
        <p:spPr>
          <a:xfrm>
            <a:off x="1084659" y="4762381"/>
            <a:ext cx="3664863"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(011221411)</a:t>
            </a:r>
            <a:endParaRPr lang="en-US" sz="1850" dirty="0"/>
          </a:p>
        </p:txBody>
      </p:sp>
      <p:sp>
        <p:nvSpPr>
          <p:cNvPr id="6" name="Shape 4"/>
          <p:cNvSpPr/>
          <p:nvPr/>
        </p:nvSpPr>
        <p:spPr>
          <a:xfrm>
            <a:off x="5235773" y="4019907"/>
            <a:ext cx="4158734" cy="1372433"/>
          </a:xfrm>
          <a:prstGeom prst="roundRect">
            <a:avLst>
              <a:gd name="adj" fmla="val 7326"/>
            </a:avLst>
          </a:prstGeom>
          <a:solidFill>
            <a:srgbClr val="F4D4F7"/>
          </a:solidFill>
          <a:ln w="7620">
            <a:solidFill>
              <a:srgbClr val="DABADD"/>
            </a:solidFill>
            <a:prstDash val="solid"/>
          </a:ln>
        </p:spPr>
      </p:sp>
      <p:sp>
        <p:nvSpPr>
          <p:cNvPr id="7" name="Text 5"/>
          <p:cNvSpPr/>
          <p:nvPr/>
        </p:nvSpPr>
        <p:spPr>
          <a:xfrm>
            <a:off x="5482709" y="426684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Sabrina Binte Rahim</a:t>
            </a:r>
            <a:endParaRPr lang="en-US" sz="2200" dirty="0"/>
          </a:p>
        </p:txBody>
      </p:sp>
      <p:sp>
        <p:nvSpPr>
          <p:cNvPr id="8" name="Text 6"/>
          <p:cNvSpPr/>
          <p:nvPr/>
        </p:nvSpPr>
        <p:spPr>
          <a:xfrm>
            <a:off x="5482709" y="4762381"/>
            <a:ext cx="3664863"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(011221244)</a:t>
            </a:r>
            <a:endParaRPr lang="en-US" sz="1850" dirty="0"/>
          </a:p>
        </p:txBody>
      </p:sp>
      <p:sp>
        <p:nvSpPr>
          <p:cNvPr id="9" name="Shape 7"/>
          <p:cNvSpPr/>
          <p:nvPr/>
        </p:nvSpPr>
        <p:spPr>
          <a:xfrm>
            <a:off x="9633823" y="4019907"/>
            <a:ext cx="4158734" cy="1372433"/>
          </a:xfrm>
          <a:prstGeom prst="roundRect">
            <a:avLst>
              <a:gd name="adj" fmla="val 7326"/>
            </a:avLst>
          </a:prstGeom>
          <a:solidFill>
            <a:srgbClr val="F4D4F7"/>
          </a:solidFill>
          <a:ln w="7620">
            <a:solidFill>
              <a:srgbClr val="DABADD"/>
            </a:solidFill>
            <a:prstDash val="solid"/>
          </a:ln>
        </p:spPr>
      </p:sp>
      <p:sp>
        <p:nvSpPr>
          <p:cNvPr id="10" name="Text 8"/>
          <p:cNvSpPr/>
          <p:nvPr/>
        </p:nvSpPr>
        <p:spPr>
          <a:xfrm>
            <a:off x="9880759" y="426684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Asma Sadia Tarisha</a:t>
            </a:r>
            <a:endParaRPr lang="en-US" sz="2200" dirty="0"/>
          </a:p>
        </p:txBody>
      </p:sp>
      <p:sp>
        <p:nvSpPr>
          <p:cNvPr id="11" name="Text 9"/>
          <p:cNvSpPr/>
          <p:nvPr/>
        </p:nvSpPr>
        <p:spPr>
          <a:xfrm>
            <a:off x="9880759" y="4762381"/>
            <a:ext cx="3664863"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(011213129)</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243852"/>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The Problem: </a:t>
            </a:r>
            <a:endParaRPr lang="en-US" sz="4400" dirty="0"/>
          </a:p>
        </p:txBody>
      </p:sp>
      <p:sp>
        <p:nvSpPr>
          <p:cNvPr id="4" name="Text 1"/>
          <p:cNvSpPr/>
          <p:nvPr/>
        </p:nvSpPr>
        <p:spPr>
          <a:xfrm>
            <a:off x="6324124" y="3306842"/>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Manual Data Entry</a:t>
            </a:r>
            <a:endParaRPr lang="en-US" sz="4400" dirty="0"/>
          </a:p>
        </p:txBody>
      </p:sp>
      <p:sp>
        <p:nvSpPr>
          <p:cNvPr id="5" name="Text 2"/>
          <p:cNvSpPr/>
          <p:nvPr/>
        </p:nvSpPr>
        <p:spPr>
          <a:xfrm>
            <a:off x="6324124" y="4369832"/>
            <a:ext cx="7468553"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Pro" pitchFamily="34" charset="0"/>
                <a:ea typeface="Source Sans Pro" pitchFamily="34" charset="-122"/>
                <a:cs typeface="Source Sans Pro" pitchFamily="34" charset="-120"/>
              </a:rPr>
              <a:t>Handwriting Variability</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Each person's handwriting is unique, posing a challenge for computers.</a:t>
            </a:r>
            <a:endParaRPr lang="en-US" sz="1850" dirty="0"/>
          </a:p>
        </p:txBody>
      </p:sp>
      <p:sp>
        <p:nvSpPr>
          <p:cNvPr id="6" name="Text 3"/>
          <p:cNvSpPr/>
          <p:nvPr/>
        </p:nvSpPr>
        <p:spPr>
          <a:xfrm>
            <a:off x="6324124" y="5219581"/>
            <a:ext cx="7468553"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Pro" pitchFamily="34" charset="0"/>
                <a:ea typeface="Source Sans Pro" pitchFamily="34" charset="-122"/>
                <a:cs typeface="Source Sans Pro" pitchFamily="34" charset="-120"/>
              </a:rPr>
              <a:t>AI Learning</a:t>
            </a:r>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 The system learns to classify digits accurately, even messy or unusual ones.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830354"/>
            <a:ext cx="12026979"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Project Overview: Automated Digit Recognition</a:t>
            </a:r>
            <a:endParaRPr lang="en-US" sz="4400" dirty="0"/>
          </a:p>
        </p:txBody>
      </p:sp>
      <p:sp>
        <p:nvSpPr>
          <p:cNvPr id="3" name="Shape 1"/>
          <p:cNvSpPr/>
          <p:nvPr/>
        </p:nvSpPr>
        <p:spPr>
          <a:xfrm>
            <a:off x="837724" y="4013121"/>
            <a:ext cx="12954952" cy="1386126"/>
          </a:xfrm>
          <a:prstGeom prst="roundRect">
            <a:avLst>
              <a:gd name="adj" fmla="val 7253"/>
            </a:avLst>
          </a:prstGeom>
          <a:noFill/>
          <a:ln w="7620">
            <a:solidFill>
              <a:srgbClr val="000000">
                <a:alpha val="8000"/>
              </a:srgbClr>
            </a:solidFill>
            <a:prstDash val="solid"/>
          </a:ln>
        </p:spPr>
      </p:sp>
      <p:sp>
        <p:nvSpPr>
          <p:cNvPr id="4" name="Shape 2"/>
          <p:cNvSpPr/>
          <p:nvPr/>
        </p:nvSpPr>
        <p:spPr>
          <a:xfrm>
            <a:off x="845344" y="4020741"/>
            <a:ext cx="12939713" cy="685443"/>
          </a:xfrm>
          <a:prstGeom prst="rect">
            <a:avLst/>
          </a:prstGeom>
          <a:solidFill>
            <a:srgbClr val="FFFFFF">
              <a:alpha val="4000"/>
            </a:srgbClr>
          </a:solidFill>
          <a:ln/>
        </p:spPr>
      </p:sp>
      <p:sp>
        <p:nvSpPr>
          <p:cNvPr id="5" name="Text 3"/>
          <p:cNvSpPr/>
          <p:nvPr/>
        </p:nvSpPr>
        <p:spPr>
          <a:xfrm>
            <a:off x="1084659" y="4171950"/>
            <a:ext cx="5987415"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Dataset:</a:t>
            </a:r>
            <a:endParaRPr lang="en-US" sz="1850" dirty="0"/>
          </a:p>
        </p:txBody>
      </p:sp>
      <p:sp>
        <p:nvSpPr>
          <p:cNvPr id="6" name="Text 4"/>
          <p:cNvSpPr/>
          <p:nvPr/>
        </p:nvSpPr>
        <p:spPr>
          <a:xfrm>
            <a:off x="7558326" y="4171950"/>
            <a:ext cx="5987415"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MNIST with 60,000 training and 10,000 test images.</a:t>
            </a:r>
            <a:endParaRPr lang="en-US" sz="1850" dirty="0"/>
          </a:p>
        </p:txBody>
      </p:sp>
      <p:sp>
        <p:nvSpPr>
          <p:cNvPr id="7" name="Shape 5"/>
          <p:cNvSpPr/>
          <p:nvPr/>
        </p:nvSpPr>
        <p:spPr>
          <a:xfrm>
            <a:off x="845344" y="4706183"/>
            <a:ext cx="12939713" cy="685443"/>
          </a:xfrm>
          <a:prstGeom prst="rect">
            <a:avLst/>
          </a:prstGeom>
          <a:solidFill>
            <a:srgbClr val="000000">
              <a:alpha val="4000"/>
            </a:srgbClr>
          </a:solidFill>
          <a:ln/>
        </p:spPr>
      </p:sp>
      <p:sp>
        <p:nvSpPr>
          <p:cNvPr id="8" name="Text 6"/>
          <p:cNvSpPr/>
          <p:nvPr/>
        </p:nvSpPr>
        <p:spPr>
          <a:xfrm>
            <a:off x="1084659" y="4857393"/>
            <a:ext cx="5987415"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Pro" pitchFamily="34" charset="0"/>
                <a:ea typeface="Source Sans Pro" pitchFamily="34" charset="-122"/>
                <a:cs typeface="Source Sans Pro" pitchFamily="34" charset="-120"/>
              </a:rPr>
              <a:t>Model:</a:t>
            </a:r>
            <a:endParaRPr lang="en-US" sz="1850" dirty="0"/>
          </a:p>
        </p:txBody>
      </p:sp>
      <p:sp>
        <p:nvSpPr>
          <p:cNvPr id="9" name="Text 7"/>
          <p:cNvSpPr/>
          <p:nvPr/>
        </p:nvSpPr>
        <p:spPr>
          <a:xfrm>
            <a:off x="7558326" y="4857393"/>
            <a:ext cx="5987415"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CNN built using TensorFlow and Keras.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710803"/>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AI Features</a:t>
            </a:r>
            <a:endParaRPr lang="en-US" sz="4400" dirty="0"/>
          </a:p>
        </p:txBody>
      </p:sp>
      <p:pic>
        <p:nvPicPr>
          <p:cNvPr id="3" name="Image 0" descr="preencoded.png">    </p:cNvPr>
          <p:cNvPicPr>
            <a:picLocks noChangeAspect="1"/>
          </p:cNvPicPr>
          <p:nvPr/>
        </p:nvPicPr>
        <p:blipFill>
          <a:blip r:embed="rId1"/>
          <a:stretch>
            <a:fillRect/>
          </a:stretch>
        </p:blipFill>
        <p:spPr>
          <a:xfrm>
            <a:off x="837724" y="1773793"/>
            <a:ext cx="1196816" cy="1436251"/>
          </a:xfrm>
          <a:prstGeom prst="rect">
            <a:avLst/>
          </a:prstGeom>
        </p:spPr>
      </p:pic>
      <p:sp>
        <p:nvSpPr>
          <p:cNvPr id="4" name="Text 1"/>
          <p:cNvSpPr/>
          <p:nvPr/>
        </p:nvSpPr>
        <p:spPr>
          <a:xfrm>
            <a:off x="2393513" y="2013109"/>
            <a:ext cx="11399163"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Learning patterns from handwritten images</a:t>
            </a:r>
            <a:endParaRPr lang="en-US" sz="1850" dirty="0"/>
          </a:p>
        </p:txBody>
      </p:sp>
      <p:pic>
        <p:nvPicPr>
          <p:cNvPr id="5" name="Image 1" descr="preencoded.png">    </p:cNvPr>
          <p:cNvPicPr>
            <a:picLocks noChangeAspect="1"/>
          </p:cNvPicPr>
          <p:nvPr/>
        </p:nvPicPr>
        <p:blipFill>
          <a:blip r:embed="rId2"/>
          <a:stretch>
            <a:fillRect/>
          </a:stretch>
        </p:blipFill>
        <p:spPr>
          <a:xfrm>
            <a:off x="837724" y="3210044"/>
            <a:ext cx="1196816" cy="1436251"/>
          </a:xfrm>
          <a:prstGeom prst="rect">
            <a:avLst/>
          </a:prstGeom>
        </p:spPr>
      </p:pic>
      <p:sp>
        <p:nvSpPr>
          <p:cNvPr id="6" name="Text 2"/>
          <p:cNvSpPr/>
          <p:nvPr/>
        </p:nvSpPr>
        <p:spPr>
          <a:xfrm>
            <a:off x="2393513" y="3449360"/>
            <a:ext cx="11399163"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Automatically understanding important features</a:t>
            </a:r>
            <a:endParaRPr lang="en-US" sz="1850" dirty="0"/>
          </a:p>
        </p:txBody>
      </p:sp>
      <p:pic>
        <p:nvPicPr>
          <p:cNvPr id="7" name="Image 2" descr="preencoded.png">    </p:cNvPr>
          <p:cNvPicPr>
            <a:picLocks noChangeAspect="1"/>
          </p:cNvPicPr>
          <p:nvPr/>
        </p:nvPicPr>
        <p:blipFill>
          <a:blip r:embed="rId3"/>
          <a:stretch>
            <a:fillRect/>
          </a:stretch>
        </p:blipFill>
        <p:spPr>
          <a:xfrm>
            <a:off x="837724" y="4646295"/>
            <a:ext cx="1196816" cy="1436251"/>
          </a:xfrm>
          <a:prstGeom prst="rect">
            <a:avLst/>
          </a:prstGeom>
        </p:spPr>
      </p:pic>
      <p:sp>
        <p:nvSpPr>
          <p:cNvPr id="8" name="Text 3"/>
          <p:cNvSpPr/>
          <p:nvPr/>
        </p:nvSpPr>
        <p:spPr>
          <a:xfrm>
            <a:off x="2393513" y="4885611"/>
            <a:ext cx="11399163"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Generalizing to new handwriting styles</a:t>
            </a:r>
            <a:endParaRPr lang="en-US" sz="1850" dirty="0"/>
          </a:p>
        </p:txBody>
      </p:sp>
      <p:sp>
        <p:nvSpPr>
          <p:cNvPr id="9" name="Text 4"/>
          <p:cNvSpPr/>
          <p:nvPr/>
        </p:nvSpPr>
        <p:spPr>
          <a:xfrm>
            <a:off x="2393513" y="5412224"/>
            <a:ext cx="11399163" cy="383024"/>
          </a:xfrm>
          <a:prstGeom prst="rect">
            <a:avLst/>
          </a:prstGeom>
          <a:noFill/>
          <a:ln/>
        </p:spPr>
        <p:txBody>
          <a:bodyPr wrap="none" lIns="0" tIns="0" rIns="0" bIns="0" rtlCol="0" anchor="t"/>
          <a:lstStyle/>
          <a:p>
            <a:pPr algn="l" indent="0" marL="0">
              <a:lnSpc>
                <a:spcPts val="3000"/>
              </a:lnSpc>
              <a:buNone/>
            </a:pPr>
            <a:endParaRPr lang="en-US" sz="1850" dirty="0"/>
          </a:p>
        </p:txBody>
      </p:sp>
      <p:pic>
        <p:nvPicPr>
          <p:cNvPr id="10" name="Image 3" descr="preencoded.png">    </p:cNvPr>
          <p:cNvPicPr>
            <a:picLocks noChangeAspect="1"/>
          </p:cNvPicPr>
          <p:nvPr/>
        </p:nvPicPr>
        <p:blipFill>
          <a:blip r:embed="rId4"/>
          <a:stretch>
            <a:fillRect/>
          </a:stretch>
        </p:blipFill>
        <p:spPr>
          <a:xfrm>
            <a:off x="837724" y="6082546"/>
            <a:ext cx="1196816" cy="1436251"/>
          </a:xfrm>
          <a:prstGeom prst="rect">
            <a:avLst/>
          </a:prstGeom>
        </p:spPr>
      </p:pic>
      <p:sp>
        <p:nvSpPr>
          <p:cNvPr id="11" name="Text 5"/>
          <p:cNvSpPr/>
          <p:nvPr/>
        </p:nvSpPr>
        <p:spPr>
          <a:xfrm>
            <a:off x="2393513" y="6321862"/>
            <a:ext cx="11399163"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Alphabet recognition </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339697"/>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Technical Details: Implementation</a:t>
            </a:r>
            <a:endParaRPr lang="en-US" sz="4400" dirty="0"/>
          </a:p>
        </p:txBody>
      </p:sp>
      <p:sp>
        <p:nvSpPr>
          <p:cNvPr id="4" name="Text 1"/>
          <p:cNvSpPr/>
          <p:nvPr/>
        </p:nvSpPr>
        <p:spPr>
          <a:xfrm>
            <a:off x="837724" y="4106704"/>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Pro" pitchFamily="34" charset="0"/>
                <a:ea typeface="Source Sans Pro" pitchFamily="34" charset="-122"/>
                <a:cs typeface="Source Sans Pro" pitchFamily="34" charset="-120"/>
              </a:rPr>
              <a:t>Libraries Used</a:t>
            </a:r>
            <a:endParaRPr lang="en-US" sz="1850" dirty="0"/>
          </a:p>
        </p:txBody>
      </p:sp>
      <p:sp>
        <p:nvSpPr>
          <p:cNvPr id="5" name="Text 2"/>
          <p:cNvSpPr/>
          <p:nvPr/>
        </p:nvSpPr>
        <p:spPr>
          <a:xfrm>
            <a:off x="837724" y="4573429"/>
            <a:ext cx="7468553" cy="383024"/>
          </a:xfrm>
          <a:prstGeom prst="rect">
            <a:avLst/>
          </a:prstGeom>
          <a:noFill/>
          <a:ln/>
        </p:spPr>
        <p:txBody>
          <a:bodyPr wrap="none" lIns="0" tIns="0" rIns="0" bIns="0" rtlCol="0" anchor="t"/>
          <a:lstStyle/>
          <a:p>
            <a:pPr algn="l" lvl="1" marL="6858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TensorFlow</a:t>
            </a:r>
            <a:endParaRPr lang="en-US" sz="1850" dirty="0"/>
          </a:p>
        </p:txBody>
      </p:sp>
      <p:sp>
        <p:nvSpPr>
          <p:cNvPr id="6" name="Text 3"/>
          <p:cNvSpPr/>
          <p:nvPr/>
        </p:nvSpPr>
        <p:spPr>
          <a:xfrm>
            <a:off x="837724" y="5040154"/>
            <a:ext cx="7468553" cy="383024"/>
          </a:xfrm>
          <a:prstGeom prst="rect">
            <a:avLst/>
          </a:prstGeom>
          <a:noFill/>
          <a:ln/>
        </p:spPr>
        <p:txBody>
          <a:bodyPr wrap="none" lIns="0" tIns="0" rIns="0" bIns="0" rtlCol="0" anchor="t"/>
          <a:lstStyle/>
          <a:p>
            <a:pPr algn="l" lvl="1" marL="6858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Keras</a:t>
            </a:r>
            <a:endParaRPr lang="en-US" sz="1850" dirty="0"/>
          </a:p>
        </p:txBody>
      </p:sp>
      <p:sp>
        <p:nvSpPr>
          <p:cNvPr id="7" name="Text 4"/>
          <p:cNvSpPr/>
          <p:nvPr/>
        </p:nvSpPr>
        <p:spPr>
          <a:xfrm>
            <a:off x="837724" y="5506879"/>
            <a:ext cx="7468553" cy="383024"/>
          </a:xfrm>
          <a:prstGeom prst="rect">
            <a:avLst/>
          </a:prstGeom>
          <a:noFill/>
          <a:ln/>
        </p:spPr>
        <p:txBody>
          <a:bodyPr wrap="none" lIns="0" tIns="0" rIns="0" bIns="0" rtlCol="0" anchor="t"/>
          <a:lstStyle/>
          <a:p>
            <a:pPr algn="l" lvl="1" marL="6858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OpenCV for drawing interface.</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403271"/>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3" name="Text 1"/>
          <p:cNvSpPr/>
          <p:nvPr/>
        </p:nvSpPr>
        <p:spPr>
          <a:xfrm>
            <a:off x="837724" y="2055495"/>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4" name="Text 2"/>
          <p:cNvSpPr/>
          <p:nvPr/>
        </p:nvSpPr>
        <p:spPr>
          <a:xfrm>
            <a:off x="837724" y="2707719"/>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5" name="Text 3"/>
          <p:cNvSpPr/>
          <p:nvPr/>
        </p:nvSpPr>
        <p:spPr>
          <a:xfrm>
            <a:off x="4498896" y="3449717"/>
            <a:ext cx="5632490" cy="704017"/>
          </a:xfrm>
          <a:prstGeom prst="rect">
            <a:avLst/>
          </a:prstGeom>
          <a:noFill/>
          <a:ln/>
        </p:spPr>
        <p:txBody>
          <a:bodyPr wrap="none" lIns="0" tIns="0" rIns="0" bIns="0" rtlCol="0" anchor="t"/>
          <a:lstStyle/>
          <a:p>
            <a:pPr algn="ctr"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Proposal 2 :</a:t>
            </a:r>
            <a:endParaRPr lang="en-US" sz="4400" dirty="0"/>
          </a:p>
        </p:txBody>
      </p:sp>
      <p:sp>
        <p:nvSpPr>
          <p:cNvPr id="6" name="Text 4"/>
          <p:cNvSpPr/>
          <p:nvPr/>
        </p:nvSpPr>
        <p:spPr>
          <a:xfrm>
            <a:off x="837724" y="4512707"/>
            <a:ext cx="10261521"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                              AI-Generated Quiz Maker</a:t>
            </a:r>
            <a:endParaRPr lang="en-US" sz="4400" dirty="0"/>
          </a:p>
        </p:txBody>
      </p:sp>
      <p:sp>
        <p:nvSpPr>
          <p:cNvPr id="7" name="Text 5"/>
          <p:cNvSpPr/>
          <p:nvPr/>
        </p:nvSpPr>
        <p:spPr>
          <a:xfrm>
            <a:off x="837724" y="5575697"/>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8" name="Text 6"/>
          <p:cNvSpPr/>
          <p:nvPr/>
        </p:nvSpPr>
        <p:spPr>
          <a:xfrm>
            <a:off x="837724" y="6443305"/>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9" name="Text 7"/>
          <p:cNvSpPr/>
          <p:nvPr/>
        </p:nvSpPr>
        <p:spPr>
          <a:xfrm>
            <a:off x="7614761" y="6443305"/>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835944"/>
            <a:ext cx="647700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AI-Generated Quiz Maker</a:t>
            </a:r>
            <a:endParaRPr lang="en-US" sz="4400" dirty="0"/>
          </a:p>
        </p:txBody>
      </p:sp>
      <p:sp>
        <p:nvSpPr>
          <p:cNvPr id="3" name="Text 1"/>
          <p:cNvSpPr/>
          <p:nvPr/>
        </p:nvSpPr>
        <p:spPr>
          <a:xfrm>
            <a:off x="837724" y="3018711"/>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4" name="Text 2"/>
          <p:cNvSpPr/>
          <p:nvPr/>
        </p:nvSpPr>
        <p:spPr>
          <a:xfrm>
            <a:off x="837724" y="3670935"/>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AI Quiz Maker is a smart tool that uses artificial intelligence to automatically generate and manage quizzes. It supports various question types, offers answer explanations, and helps both teachers and students with efficient learning and assessment.</a:t>
            </a:r>
            <a:endParaRPr lang="en-US" sz="1850" dirty="0"/>
          </a:p>
        </p:txBody>
      </p:sp>
      <p:sp>
        <p:nvSpPr>
          <p:cNvPr id="5" name="Text 3"/>
          <p:cNvSpPr/>
          <p:nvPr/>
        </p:nvSpPr>
        <p:spPr>
          <a:xfrm>
            <a:off x="837724" y="4706183"/>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6" name="Text 4"/>
          <p:cNvSpPr/>
          <p:nvPr/>
        </p:nvSpPr>
        <p:spPr>
          <a:xfrm>
            <a:off x="837724" y="5358408"/>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7" name="Text 5"/>
          <p:cNvSpPr/>
          <p:nvPr/>
        </p:nvSpPr>
        <p:spPr>
          <a:xfrm>
            <a:off x="837724" y="6010632"/>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698308"/>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D73AD7"/>
                </a:solidFill>
                <a:latin typeface="Source Serif Pro Semi Bold" pitchFamily="34" charset="0"/>
                <a:ea typeface="Source Serif Pro Semi Bold" pitchFamily="34" charset="-122"/>
                <a:cs typeface="Source Serif Pro Semi Bold" pitchFamily="34" charset="-120"/>
              </a:rPr>
              <a:t>Features</a:t>
            </a:r>
            <a:endParaRPr lang="en-US" sz="4400" dirty="0"/>
          </a:p>
        </p:txBody>
      </p:sp>
      <p:sp>
        <p:nvSpPr>
          <p:cNvPr id="3" name="Text 1"/>
          <p:cNvSpPr/>
          <p:nvPr/>
        </p:nvSpPr>
        <p:spPr>
          <a:xfrm>
            <a:off x="837724" y="288107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AI-Powered Question Generation</a:t>
            </a:r>
            <a:endParaRPr lang="en-US" sz="1850" dirty="0"/>
          </a:p>
        </p:txBody>
      </p:sp>
      <p:sp>
        <p:nvSpPr>
          <p:cNvPr id="4" name="Text 2"/>
          <p:cNvSpPr/>
          <p:nvPr/>
        </p:nvSpPr>
        <p:spPr>
          <a:xfrm>
            <a:off x="837724" y="334779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Multiple Question Types (MCQ, True/False, etc.)</a:t>
            </a:r>
            <a:endParaRPr lang="en-US" sz="1850" dirty="0"/>
          </a:p>
        </p:txBody>
      </p:sp>
      <p:sp>
        <p:nvSpPr>
          <p:cNvPr id="5" name="Text 3"/>
          <p:cNvSpPr/>
          <p:nvPr/>
        </p:nvSpPr>
        <p:spPr>
          <a:xfrm>
            <a:off x="837724" y="381452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Difficulty Level &amp; Topic Selection</a:t>
            </a:r>
            <a:endParaRPr lang="en-US" sz="1850" dirty="0"/>
          </a:p>
        </p:txBody>
      </p:sp>
      <p:sp>
        <p:nvSpPr>
          <p:cNvPr id="6" name="Text 4"/>
          <p:cNvSpPr/>
          <p:nvPr/>
        </p:nvSpPr>
        <p:spPr>
          <a:xfrm>
            <a:off x="837724" y="428124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Smart Quiz Creation &amp; Suggestions</a:t>
            </a:r>
            <a:endParaRPr lang="en-US" sz="1850" dirty="0"/>
          </a:p>
        </p:txBody>
      </p:sp>
      <p:sp>
        <p:nvSpPr>
          <p:cNvPr id="7" name="Text 5"/>
          <p:cNvSpPr/>
          <p:nvPr/>
        </p:nvSpPr>
        <p:spPr>
          <a:xfrm>
            <a:off x="837724" y="474797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User Authentication (Teacher/Student Roles)</a:t>
            </a:r>
            <a:endParaRPr lang="en-US" sz="1850" dirty="0"/>
          </a:p>
        </p:txBody>
      </p:sp>
      <p:sp>
        <p:nvSpPr>
          <p:cNvPr id="8" name="Text 6"/>
          <p:cNvSpPr/>
          <p:nvPr/>
        </p:nvSpPr>
        <p:spPr>
          <a:xfrm>
            <a:off x="837724" y="521469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Quiz Modes: Practice, Timed, Exam</a:t>
            </a:r>
            <a:endParaRPr lang="en-US" sz="1850" dirty="0"/>
          </a:p>
        </p:txBody>
      </p:sp>
      <p:sp>
        <p:nvSpPr>
          <p:cNvPr id="9" name="Text 7"/>
          <p:cNvSpPr/>
          <p:nvPr/>
        </p:nvSpPr>
        <p:spPr>
          <a:xfrm>
            <a:off x="837724" y="568142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Result Analysis &amp; Performance Tracking</a:t>
            </a:r>
            <a:endParaRPr lang="en-US" sz="1850" dirty="0"/>
          </a:p>
        </p:txBody>
      </p:sp>
      <p:sp>
        <p:nvSpPr>
          <p:cNvPr id="10" name="Text 8"/>
          <p:cNvSpPr/>
          <p:nvPr/>
        </p:nvSpPr>
        <p:spPr>
          <a:xfrm>
            <a:off x="837724" y="614814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Export Quiz (PDF, Word)</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2025-05-25T09:18:49Z</dcterms:created>
  <dcterms:modified xsi:type="dcterms:W3CDTF">2025-05-25T09:18:49Z</dcterms:modified>
</cp:coreProperties>
</file>